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audio/m4a" Extension="m4a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x="18288000" cy="10287000"/>
  <p:notesSz cx="6858000" cy="9144000"/>
  <p:embeddedFontLst>
    <p:embeddedFont>
      <p:font typeface="Canva Sans" charset="1" panose="020B0503030501040103"/>
      <p:regular r:id="rId15"/>
    </p:embeddedFont>
    <p:embeddedFont>
      <p:font typeface="Canva Sans Bold" charset="1" panose="020B0803030501040103"/>
      <p:regular r:id="rId16"/>
    </p:embeddedFont>
    <p:embeddedFont>
      <p:font typeface="Montserrat Bold" charset="1" panose="00000800000000000000"/>
      <p:regular r:id="rId17"/>
    </p:embeddedFont>
    <p:embeddedFont>
      <p:font typeface="Helvetica World Bold" charset="1" panose="020B0800040000020004"/>
      <p:regular r:id="rId18"/>
    </p:embeddedFont>
    <p:embeddedFont>
      <p:font typeface="Handjet" charset="1" panose="00000000000000000000"/>
      <p:regular r:id="rId19"/>
    </p:embeddedFont>
    <p:embeddedFont>
      <p:font typeface="Playwrite US Modern" charset="1" panose="0000000000000000000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14" Target="../media/image13.png" Type="http://schemas.openxmlformats.org/officeDocument/2006/relationships/image"/><Relationship Id="rId15" Target="../media/image14.svg" Type="http://schemas.openxmlformats.org/officeDocument/2006/relationships/image"/><Relationship Id="rId16" Target="https://dlweek-hackathon-team-natural-stupidity-domain-expert-models.streamlit.app" TargetMode="External" Type="http://schemas.openxmlformats.org/officeDocument/2006/relationships/hyperlink"/><Relationship Id="rId17" Target="../media/image50.jpeg" Type="http://schemas.openxmlformats.org/officeDocument/2006/relationships/image"/><Relationship Id="rId18" Target="../media/aAGBg71tU8A.m4a" Type="http://schemas.microsoft.com/office/2007/relationships/media"/><Relationship Id="rId19" Target="../media/aAGBg71tU8A.m4a" Type="http://schemas.openxmlformats.org/officeDocument/2006/relationships/audio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1.png" Type="http://schemas.openxmlformats.org/officeDocument/2006/relationships/image"/><Relationship Id="rId11" Target="../media/image22.svg" Type="http://schemas.openxmlformats.org/officeDocument/2006/relationships/image"/><Relationship Id="rId12" Target="../media/image23.png" Type="http://schemas.openxmlformats.org/officeDocument/2006/relationships/image"/><Relationship Id="rId13" Target="../media/image24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Relationship Id="rId6" Target="../media/image17.png" Type="http://schemas.openxmlformats.org/officeDocument/2006/relationships/image"/><Relationship Id="rId7" Target="../media/image18.svg" Type="http://schemas.openxmlformats.org/officeDocument/2006/relationships/image"/><Relationship Id="rId8" Target="../media/image19.png" Type="http://schemas.openxmlformats.org/officeDocument/2006/relationships/image"/><Relationship Id="rId9" Target="../media/image20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9.png" Type="http://schemas.openxmlformats.org/officeDocument/2006/relationships/image"/><Relationship Id="rId11" Target="../media/image30.svg" Type="http://schemas.openxmlformats.org/officeDocument/2006/relationships/image"/><Relationship Id="rId12" Target="../media/image31.png" Type="http://schemas.openxmlformats.org/officeDocument/2006/relationships/image"/><Relationship Id="rId13" Target="../media/image32.svg" Type="http://schemas.openxmlformats.org/officeDocument/2006/relationships/image"/><Relationship Id="rId14" Target="../media/image33.png" Type="http://schemas.openxmlformats.org/officeDocument/2006/relationships/image"/><Relationship Id="rId15" Target="../media/image34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5.png" Type="http://schemas.openxmlformats.org/officeDocument/2006/relationships/image"/><Relationship Id="rId5" Target="../media/image26.svg" Type="http://schemas.openxmlformats.org/officeDocument/2006/relationships/image"/><Relationship Id="rId6" Target="../media/image17.png" Type="http://schemas.openxmlformats.org/officeDocument/2006/relationships/image"/><Relationship Id="rId7" Target="../media/image18.svg" Type="http://schemas.openxmlformats.org/officeDocument/2006/relationships/image"/><Relationship Id="rId8" Target="../media/image27.png" Type="http://schemas.openxmlformats.org/officeDocument/2006/relationships/image"/><Relationship Id="rId9" Target="../media/image28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5.png" Type="http://schemas.openxmlformats.org/officeDocument/2006/relationships/image"/><Relationship Id="rId5" Target="../media/image36.png" Type="http://schemas.openxmlformats.org/officeDocument/2006/relationships/image"/><Relationship Id="rId6" Target="../media/image37.png" Type="http://schemas.openxmlformats.org/officeDocument/2006/relationships/image"/><Relationship Id="rId7" Target="../media/image38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9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0.png" Type="http://schemas.openxmlformats.org/officeDocument/2006/relationships/image"/><Relationship Id="rId5" Target="../media/image41.svg" Type="http://schemas.openxmlformats.org/officeDocument/2006/relationships/image"/><Relationship Id="rId6" Target="../media/image35.png" Type="http://schemas.openxmlformats.org/officeDocument/2006/relationships/image"/><Relationship Id="rId7" Target="../media/image42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3.png" Type="http://schemas.openxmlformats.org/officeDocument/2006/relationships/image"/><Relationship Id="rId5" Target="../media/image44.png" Type="http://schemas.openxmlformats.org/officeDocument/2006/relationships/image"/><Relationship Id="rId6" Target="../media/image45.png" Type="http://schemas.openxmlformats.org/officeDocument/2006/relationships/image"/><Relationship Id="rId7" Target="../media/image46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7.png" Type="http://schemas.openxmlformats.org/officeDocument/2006/relationships/image"/><Relationship Id="rId5" Target="../media/image48.png" Type="http://schemas.openxmlformats.org/officeDocument/2006/relationships/image"/><Relationship Id="rId6" Target="https://huggingface.co/raz-1412/tech-stock-sentiment-analysis/tree/main" TargetMode="External" Type="http://schemas.openxmlformats.org/officeDocument/2006/relationships/hyperlink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9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9090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14350" y="-210636"/>
            <a:ext cx="19060169" cy="10605843"/>
            <a:chOff x="0" y="0"/>
            <a:chExt cx="25413559" cy="1414112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141124" cy="14141124"/>
            </a:xfrm>
            <a:custGeom>
              <a:avLst/>
              <a:gdLst/>
              <a:ahLst/>
              <a:cxnLst/>
              <a:rect r="r" b="b" t="t" l="l"/>
              <a:pathLst>
                <a:path h="14141124" w="14141124">
                  <a:moveTo>
                    <a:pt x="0" y="0"/>
                  </a:moveTo>
                  <a:lnTo>
                    <a:pt x="14141124" y="0"/>
                  </a:lnTo>
                  <a:lnTo>
                    <a:pt x="14141124" y="14141124"/>
                  </a:lnTo>
                  <a:lnTo>
                    <a:pt x="0" y="141411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0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1272435" y="0"/>
              <a:ext cx="14141124" cy="14141124"/>
            </a:xfrm>
            <a:custGeom>
              <a:avLst/>
              <a:gdLst/>
              <a:ahLst/>
              <a:cxnLst/>
              <a:rect r="r" b="b" t="t" l="l"/>
              <a:pathLst>
                <a:path h="14141124" w="14141124">
                  <a:moveTo>
                    <a:pt x="0" y="0"/>
                  </a:moveTo>
                  <a:lnTo>
                    <a:pt x="14141124" y="0"/>
                  </a:lnTo>
                  <a:lnTo>
                    <a:pt x="14141124" y="14141124"/>
                  </a:lnTo>
                  <a:lnTo>
                    <a:pt x="0" y="141411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0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506049" y="7953647"/>
            <a:ext cx="1774263" cy="1774263"/>
          </a:xfrm>
          <a:custGeom>
            <a:avLst/>
            <a:gdLst/>
            <a:ahLst/>
            <a:cxnLst/>
            <a:rect r="r" b="b" t="t" l="l"/>
            <a:pathLst>
              <a:path h="1774263" w="1774263">
                <a:moveTo>
                  <a:pt x="0" y="0"/>
                </a:moveTo>
                <a:lnTo>
                  <a:pt x="1774263" y="0"/>
                </a:lnTo>
                <a:lnTo>
                  <a:pt x="1774263" y="1774263"/>
                </a:lnTo>
                <a:lnTo>
                  <a:pt x="0" y="177426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0" y="869047"/>
            <a:ext cx="7315200" cy="3538728"/>
          </a:xfrm>
          <a:custGeom>
            <a:avLst/>
            <a:gdLst/>
            <a:ahLst/>
            <a:cxnLst/>
            <a:rect r="r" b="b" t="t" l="l"/>
            <a:pathLst>
              <a:path h="3538728" w="7315200">
                <a:moveTo>
                  <a:pt x="0" y="0"/>
                </a:moveTo>
                <a:lnTo>
                  <a:pt x="7315200" y="0"/>
                </a:lnTo>
                <a:lnTo>
                  <a:pt x="7315200" y="3538728"/>
                </a:lnTo>
                <a:lnTo>
                  <a:pt x="0" y="353872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9613654" y="1675032"/>
            <a:ext cx="3602004" cy="771704"/>
            <a:chOff x="0" y="0"/>
            <a:chExt cx="1148862" cy="24613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148862" cy="246136"/>
            </a:xfrm>
            <a:custGeom>
              <a:avLst/>
              <a:gdLst/>
              <a:ahLst/>
              <a:cxnLst/>
              <a:rect r="r" b="b" t="t" l="l"/>
              <a:pathLst>
                <a:path h="246136" w="1148862">
                  <a:moveTo>
                    <a:pt x="109616" y="0"/>
                  </a:moveTo>
                  <a:lnTo>
                    <a:pt x="1039246" y="0"/>
                  </a:lnTo>
                  <a:cubicBezTo>
                    <a:pt x="1068318" y="0"/>
                    <a:pt x="1096200" y="11549"/>
                    <a:pt x="1116757" y="32106"/>
                  </a:cubicBezTo>
                  <a:cubicBezTo>
                    <a:pt x="1137314" y="52663"/>
                    <a:pt x="1148862" y="80544"/>
                    <a:pt x="1148862" y="109616"/>
                  </a:cubicBezTo>
                  <a:lnTo>
                    <a:pt x="1148862" y="136520"/>
                  </a:lnTo>
                  <a:cubicBezTo>
                    <a:pt x="1148862" y="197059"/>
                    <a:pt x="1099786" y="246136"/>
                    <a:pt x="1039246" y="246136"/>
                  </a:cubicBezTo>
                  <a:lnTo>
                    <a:pt x="109616" y="246136"/>
                  </a:lnTo>
                  <a:cubicBezTo>
                    <a:pt x="49077" y="246136"/>
                    <a:pt x="0" y="197059"/>
                    <a:pt x="0" y="136520"/>
                  </a:cubicBezTo>
                  <a:lnTo>
                    <a:pt x="0" y="109616"/>
                  </a:lnTo>
                  <a:cubicBezTo>
                    <a:pt x="0" y="49077"/>
                    <a:pt x="49077" y="0"/>
                    <a:pt x="10961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1148862" cy="2937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6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-514350" y="9883238"/>
            <a:ext cx="21040117" cy="3086100"/>
            <a:chOff x="0" y="0"/>
            <a:chExt cx="554143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541430" cy="812800"/>
            </a:xfrm>
            <a:custGeom>
              <a:avLst/>
              <a:gdLst/>
              <a:ahLst/>
              <a:cxnLst/>
              <a:rect r="r" b="b" t="t" l="l"/>
              <a:pathLst>
                <a:path h="812800" w="5541430">
                  <a:moveTo>
                    <a:pt x="0" y="0"/>
                  </a:moveTo>
                  <a:lnTo>
                    <a:pt x="5541430" y="0"/>
                  </a:lnTo>
                  <a:lnTo>
                    <a:pt x="554143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DAFFFB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554143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62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10511357" y="3046514"/>
            <a:ext cx="3062529" cy="6347211"/>
          </a:xfrm>
          <a:custGeom>
            <a:avLst/>
            <a:gdLst/>
            <a:ahLst/>
            <a:cxnLst/>
            <a:rect r="r" b="b" t="t" l="l"/>
            <a:pathLst>
              <a:path h="6347211" w="3062529">
                <a:moveTo>
                  <a:pt x="0" y="0"/>
                </a:moveTo>
                <a:lnTo>
                  <a:pt x="3062529" y="0"/>
                </a:lnTo>
                <a:lnTo>
                  <a:pt x="3062529" y="6347210"/>
                </a:lnTo>
                <a:lnTo>
                  <a:pt x="0" y="634721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3847270" y="602122"/>
            <a:ext cx="3843805" cy="4888782"/>
          </a:xfrm>
          <a:custGeom>
            <a:avLst/>
            <a:gdLst/>
            <a:ahLst/>
            <a:cxnLst/>
            <a:rect r="r" b="b" t="t" l="l"/>
            <a:pathLst>
              <a:path h="4888782" w="3843805">
                <a:moveTo>
                  <a:pt x="0" y="0"/>
                </a:moveTo>
                <a:lnTo>
                  <a:pt x="3843805" y="0"/>
                </a:lnTo>
                <a:lnTo>
                  <a:pt x="3843805" y="4888783"/>
                </a:lnTo>
                <a:lnTo>
                  <a:pt x="0" y="488878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3412118">
            <a:off x="12675093" y="741057"/>
            <a:ext cx="1081129" cy="1383845"/>
          </a:xfrm>
          <a:custGeom>
            <a:avLst/>
            <a:gdLst/>
            <a:ahLst/>
            <a:cxnLst/>
            <a:rect r="r" b="b" t="t" l="l"/>
            <a:pathLst>
              <a:path h="1383845" w="1081129">
                <a:moveTo>
                  <a:pt x="0" y="0"/>
                </a:moveTo>
                <a:lnTo>
                  <a:pt x="1081129" y="0"/>
                </a:lnTo>
                <a:lnTo>
                  <a:pt x="1081129" y="1383845"/>
                </a:lnTo>
                <a:lnTo>
                  <a:pt x="0" y="138384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7814900" y="2050805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3269761" y="5355840"/>
            <a:ext cx="5018239" cy="3658753"/>
          </a:xfrm>
          <a:custGeom>
            <a:avLst/>
            <a:gdLst/>
            <a:ahLst/>
            <a:cxnLst/>
            <a:rect r="r" b="b" t="t" l="l"/>
            <a:pathLst>
              <a:path h="3658753" w="5018239">
                <a:moveTo>
                  <a:pt x="0" y="0"/>
                </a:moveTo>
                <a:lnTo>
                  <a:pt x="5018239" y="0"/>
                </a:lnTo>
                <a:lnTo>
                  <a:pt x="5018239" y="3658752"/>
                </a:lnTo>
                <a:lnTo>
                  <a:pt x="0" y="365875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258176" y="8548971"/>
            <a:ext cx="6155471" cy="5359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439"/>
              </a:lnSpc>
            </a:pPr>
            <a:r>
              <a:rPr lang="en-US" sz="317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Presented by </a:t>
            </a:r>
            <a:r>
              <a:rPr lang="en-US" sz="3171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Natural Stupidity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816365" y="1569148"/>
            <a:ext cx="3205572" cy="8775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b="true" sz="519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SCAN ME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364397" y="1600200"/>
            <a:ext cx="11050259" cy="30920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940"/>
              </a:lnSpc>
            </a:pPr>
            <a:r>
              <a:rPr lang="en-US" sz="13253" spc="-463" b="true">
                <a:solidFill>
                  <a:srgbClr val="DAFFFB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Domain Expert Models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3573886" y="4623320"/>
            <a:ext cx="4614928" cy="9093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61"/>
              </a:lnSpc>
            </a:pPr>
            <a:r>
              <a:rPr lang="en-US" b="true" sz="1329" u="sng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  <a:hlinkClick r:id="rId16" tooltip="https://dlweek-hackathon-team-natural-stupidity-domain-expert-models.streamlit.app"/>
              </a:rPr>
              <a:t>https://dlweek-hackathon-team-natural-stupidity-domain-expert-models.streamlit.app/</a:t>
            </a:r>
          </a:p>
          <a:p>
            <a:pPr algn="ctr">
              <a:lnSpc>
                <a:spcPts val="1861"/>
              </a:lnSpc>
            </a:pPr>
          </a:p>
          <a:p>
            <a:pPr algn="ctr">
              <a:lnSpc>
                <a:spcPts val="1861"/>
              </a:lnSpc>
              <a:spcBef>
                <a:spcPct val="0"/>
              </a:spcBef>
            </a:pPr>
          </a:p>
        </p:txBody>
      </p:sp>
      <p:pic>
        <p:nvPicPr>
          <p:cNvPr name="Picture 22" id="22">
            <a:hlinkClick action="ppaction://media"/>
          </p:cNvPr>
          <p:cNvPicPr>
            <a:picLocks noChangeAspect="true"/>
          </p:cNvPicPr>
          <p:nvPr>
            <a:audioFile r:link="rId19"/>
            <p:extLst>
              <p:ext uri="{DAA4B4D4-6D71-4841-9C94-3DE7FCFB9230}">
                <p14:media xmlns:p14="http://schemas.microsoft.com/office/powerpoint/2010/main" r:embed="rId18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8629650" y="4629150"/>
            <a:ext cx="1028700" cy="10287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cmd cmd="playFrom(0.0)">
              <p:cBhvr>
                <p:cTn/>
                <p:tgtEl>
                  <p:spTgt spid="22"/>
                </p:tgtEl>
              </p:cBhvr>
            </p:cmd>
            <p:audio>
              <p:cMediaNode vol="100000" showWhenStopped="false">
                <p:cTn/>
                <p:tgtEl>
                  <p:spTgt spid="22"/>
                </p:tgtEl>
              </p:cMediaNode>
            </p:audio>
          </p:childTnLst>
        </p:cTn>
      </p:par>
    </p:tnLst>
  </p:timing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9090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86085" y="-318843"/>
            <a:ext cx="19060169" cy="10605843"/>
            <a:chOff x="0" y="0"/>
            <a:chExt cx="25413559" cy="1414112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141124" cy="14141124"/>
            </a:xfrm>
            <a:custGeom>
              <a:avLst/>
              <a:gdLst/>
              <a:ahLst/>
              <a:cxnLst/>
              <a:rect r="r" b="b" t="t" l="l"/>
              <a:pathLst>
                <a:path h="14141124" w="14141124">
                  <a:moveTo>
                    <a:pt x="0" y="0"/>
                  </a:moveTo>
                  <a:lnTo>
                    <a:pt x="14141124" y="0"/>
                  </a:lnTo>
                  <a:lnTo>
                    <a:pt x="14141124" y="14141124"/>
                  </a:lnTo>
                  <a:lnTo>
                    <a:pt x="0" y="141411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0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1272435" y="0"/>
              <a:ext cx="14141124" cy="14141124"/>
            </a:xfrm>
            <a:custGeom>
              <a:avLst/>
              <a:gdLst/>
              <a:ahLst/>
              <a:cxnLst/>
              <a:rect r="r" b="b" t="t" l="l"/>
              <a:pathLst>
                <a:path h="14141124" w="14141124">
                  <a:moveTo>
                    <a:pt x="0" y="0"/>
                  </a:moveTo>
                  <a:lnTo>
                    <a:pt x="14141124" y="0"/>
                  </a:lnTo>
                  <a:lnTo>
                    <a:pt x="14141124" y="14141124"/>
                  </a:lnTo>
                  <a:lnTo>
                    <a:pt x="0" y="141411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0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-514350" y="9883238"/>
            <a:ext cx="21040117" cy="3086100"/>
            <a:chOff x="0" y="0"/>
            <a:chExt cx="554143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541430" cy="812800"/>
            </a:xfrm>
            <a:custGeom>
              <a:avLst/>
              <a:gdLst/>
              <a:ahLst/>
              <a:cxnLst/>
              <a:rect r="r" b="b" t="t" l="l"/>
              <a:pathLst>
                <a:path h="812800" w="5541430">
                  <a:moveTo>
                    <a:pt x="0" y="0"/>
                  </a:moveTo>
                  <a:lnTo>
                    <a:pt x="5541430" y="0"/>
                  </a:lnTo>
                  <a:lnTo>
                    <a:pt x="554143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DAFFF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554143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62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4074179" y="162809"/>
            <a:ext cx="4213821" cy="3139297"/>
          </a:xfrm>
          <a:custGeom>
            <a:avLst/>
            <a:gdLst/>
            <a:ahLst/>
            <a:cxnLst/>
            <a:rect r="r" b="b" t="t" l="l"/>
            <a:pathLst>
              <a:path h="3139297" w="4213821">
                <a:moveTo>
                  <a:pt x="0" y="0"/>
                </a:moveTo>
                <a:lnTo>
                  <a:pt x="4213821" y="0"/>
                </a:lnTo>
                <a:lnTo>
                  <a:pt x="4213821" y="3139296"/>
                </a:lnTo>
                <a:lnTo>
                  <a:pt x="0" y="31392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4430642" y="5442775"/>
            <a:ext cx="1679811" cy="279269"/>
          </a:xfrm>
          <a:custGeom>
            <a:avLst/>
            <a:gdLst/>
            <a:ahLst/>
            <a:cxnLst/>
            <a:rect r="r" b="b" t="t" l="l"/>
            <a:pathLst>
              <a:path h="279269" w="1679811">
                <a:moveTo>
                  <a:pt x="0" y="0"/>
                </a:moveTo>
                <a:lnTo>
                  <a:pt x="1679811" y="0"/>
                </a:lnTo>
                <a:lnTo>
                  <a:pt x="1679811" y="279268"/>
                </a:lnTo>
                <a:lnTo>
                  <a:pt x="0" y="27926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2291719" y="5442775"/>
            <a:ext cx="1468277" cy="244101"/>
          </a:xfrm>
          <a:custGeom>
            <a:avLst/>
            <a:gdLst/>
            <a:ahLst/>
            <a:cxnLst/>
            <a:rect r="r" b="b" t="t" l="l"/>
            <a:pathLst>
              <a:path h="244101" w="1468277">
                <a:moveTo>
                  <a:pt x="0" y="0"/>
                </a:moveTo>
                <a:lnTo>
                  <a:pt x="1468278" y="0"/>
                </a:lnTo>
                <a:lnTo>
                  <a:pt x="1468278" y="244101"/>
                </a:lnTo>
                <a:lnTo>
                  <a:pt x="0" y="24410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9504594">
            <a:off x="15174788" y="7207395"/>
            <a:ext cx="1396029" cy="903929"/>
          </a:xfrm>
          <a:custGeom>
            <a:avLst/>
            <a:gdLst/>
            <a:ahLst/>
            <a:cxnLst/>
            <a:rect r="r" b="b" t="t" l="l"/>
            <a:pathLst>
              <a:path h="903929" w="1396029">
                <a:moveTo>
                  <a:pt x="0" y="0"/>
                </a:moveTo>
                <a:lnTo>
                  <a:pt x="1396029" y="0"/>
                </a:lnTo>
                <a:lnTo>
                  <a:pt x="1396029" y="903929"/>
                </a:lnTo>
                <a:lnTo>
                  <a:pt x="0" y="90392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10800000">
            <a:off x="10005709" y="7892893"/>
            <a:ext cx="1348939" cy="224261"/>
          </a:xfrm>
          <a:custGeom>
            <a:avLst/>
            <a:gdLst/>
            <a:ahLst/>
            <a:cxnLst/>
            <a:rect r="r" b="b" t="t" l="l"/>
            <a:pathLst>
              <a:path h="224261" w="1348939">
                <a:moveTo>
                  <a:pt x="0" y="0"/>
                </a:moveTo>
                <a:lnTo>
                  <a:pt x="1348939" y="0"/>
                </a:lnTo>
                <a:lnTo>
                  <a:pt x="1348939" y="224262"/>
                </a:lnTo>
                <a:lnTo>
                  <a:pt x="0" y="2242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10800000">
            <a:off x="4219879" y="8166770"/>
            <a:ext cx="1348939" cy="224261"/>
          </a:xfrm>
          <a:custGeom>
            <a:avLst/>
            <a:gdLst/>
            <a:ahLst/>
            <a:cxnLst/>
            <a:rect r="r" b="b" t="t" l="l"/>
            <a:pathLst>
              <a:path h="224261" w="1348939">
                <a:moveTo>
                  <a:pt x="0" y="0"/>
                </a:moveTo>
                <a:lnTo>
                  <a:pt x="1348939" y="0"/>
                </a:lnTo>
                <a:lnTo>
                  <a:pt x="1348939" y="224262"/>
                </a:lnTo>
                <a:lnTo>
                  <a:pt x="0" y="2242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0342296" y="3061537"/>
            <a:ext cx="1373950" cy="996113"/>
          </a:xfrm>
          <a:custGeom>
            <a:avLst/>
            <a:gdLst/>
            <a:ahLst/>
            <a:cxnLst/>
            <a:rect r="r" b="b" t="t" l="l"/>
            <a:pathLst>
              <a:path h="996113" w="1373950">
                <a:moveTo>
                  <a:pt x="0" y="0"/>
                </a:moveTo>
                <a:lnTo>
                  <a:pt x="1373950" y="0"/>
                </a:lnTo>
                <a:lnTo>
                  <a:pt x="1373950" y="996113"/>
                </a:lnTo>
                <a:lnTo>
                  <a:pt x="0" y="99611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028700" y="8524435"/>
            <a:ext cx="1856934" cy="768307"/>
          </a:xfrm>
          <a:custGeom>
            <a:avLst/>
            <a:gdLst/>
            <a:ahLst/>
            <a:cxnLst/>
            <a:rect r="r" b="b" t="t" l="l"/>
            <a:pathLst>
              <a:path h="768307" w="1856934">
                <a:moveTo>
                  <a:pt x="0" y="0"/>
                </a:moveTo>
                <a:lnTo>
                  <a:pt x="1856934" y="0"/>
                </a:lnTo>
                <a:lnTo>
                  <a:pt x="1856934" y="768306"/>
                </a:lnTo>
                <a:lnTo>
                  <a:pt x="0" y="76830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6660210" y="4730207"/>
            <a:ext cx="5408116" cy="1348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49"/>
              </a:lnSpc>
            </a:pPr>
            <a:r>
              <a:rPr lang="en-US" sz="3892">
                <a:solidFill>
                  <a:srgbClr val="FFFFFF"/>
                </a:solidFill>
                <a:latin typeface="Handjet"/>
                <a:ea typeface="Handjet"/>
                <a:cs typeface="Handjet"/>
                <a:sym typeface="Handjet"/>
              </a:rPr>
              <a:t>User Inputs Ticker that they are </a:t>
            </a:r>
          </a:p>
          <a:p>
            <a:pPr algn="ctr" marL="0" indent="0" lvl="0">
              <a:lnSpc>
                <a:spcPts val="5449"/>
              </a:lnSpc>
              <a:spcBef>
                <a:spcPct val="0"/>
              </a:spcBef>
            </a:pPr>
            <a:r>
              <a:rPr lang="en-US" sz="3892">
                <a:solidFill>
                  <a:srgbClr val="FFFFFF"/>
                </a:solidFill>
                <a:latin typeface="Handjet"/>
                <a:ea typeface="Handjet"/>
                <a:cs typeface="Handjet"/>
                <a:sym typeface="Handjet"/>
              </a:rPr>
              <a:t>interested in predicting the price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13770" y="7727291"/>
            <a:ext cx="3793341" cy="663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415"/>
              </a:lnSpc>
              <a:spcBef>
                <a:spcPct val="0"/>
              </a:spcBef>
            </a:pPr>
            <a:r>
              <a:rPr lang="en-US" sz="3868">
                <a:solidFill>
                  <a:srgbClr val="FFFFFF"/>
                </a:solidFill>
                <a:latin typeface="Handjet"/>
                <a:ea typeface="Handjet"/>
                <a:cs typeface="Handjet"/>
                <a:sym typeface="Handjet"/>
              </a:rPr>
              <a:t>Display key statistics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28700" y="1491776"/>
            <a:ext cx="11263019" cy="10731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35"/>
              </a:lnSpc>
            </a:pPr>
            <a:r>
              <a:rPr lang="en-US" sz="3951" spc="-138" b="true">
                <a:solidFill>
                  <a:srgbClr val="DAFFFB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Inspired by SLMs, we went with an ensemble combination of different “Domain-Expert” Models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465518" y="537399"/>
            <a:ext cx="11289872" cy="491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10"/>
              </a:lnSpc>
            </a:pPr>
            <a:r>
              <a:rPr lang="en-US" sz="2864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Typically, ML Models go with a “Bigger is Better Approach” 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3560028" y="9652815"/>
            <a:ext cx="11856491" cy="198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679"/>
              </a:lnSpc>
              <a:spcBef>
                <a:spcPct val="0"/>
              </a:spcBef>
            </a:pPr>
            <a:r>
              <a:rPr lang="en-US" sz="1200" strike="noStrike" u="none">
                <a:solidFill>
                  <a:srgbClr val="000000"/>
                </a:solidFill>
                <a:latin typeface="Playwrite US Modern"/>
                <a:ea typeface="Playwrite US Modern"/>
                <a:cs typeface="Playwrite US Modern"/>
                <a:sym typeface="Playwrite US Modern"/>
              </a:rPr>
              <a:t>Playwrite US Modern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31373" y="5125483"/>
            <a:ext cx="3288506" cy="1296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78"/>
              </a:lnSpc>
            </a:pPr>
            <a:r>
              <a:rPr lang="en-US" sz="3699">
                <a:solidFill>
                  <a:srgbClr val="FFFFFF"/>
                </a:solidFill>
                <a:latin typeface="Handjet"/>
                <a:ea typeface="Handjet"/>
                <a:cs typeface="Handjet"/>
                <a:sym typeface="Handjet"/>
              </a:rPr>
              <a:t>User selects</a:t>
            </a:r>
          </a:p>
          <a:p>
            <a:pPr algn="ctr" marL="0" indent="0" lvl="0">
              <a:lnSpc>
                <a:spcPts val="5178"/>
              </a:lnSpc>
              <a:spcBef>
                <a:spcPct val="0"/>
              </a:spcBef>
            </a:pPr>
            <a:r>
              <a:rPr lang="en-US" sz="3699">
                <a:solidFill>
                  <a:srgbClr val="FFFFFF"/>
                </a:solidFill>
                <a:latin typeface="Handjet"/>
                <a:ea typeface="Handjet"/>
                <a:cs typeface="Handjet"/>
                <a:sym typeface="Handjet"/>
              </a:rPr>
              <a:t>Domain Expert Model 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5778368" y="6865368"/>
            <a:ext cx="4087516" cy="24273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807"/>
              </a:lnSpc>
              <a:spcBef>
                <a:spcPct val="0"/>
              </a:spcBef>
            </a:pPr>
            <a:r>
              <a:rPr lang="en-US" sz="3434">
                <a:solidFill>
                  <a:srgbClr val="FFFFFF"/>
                </a:solidFill>
                <a:latin typeface="Handjet"/>
                <a:ea typeface="Handjet"/>
                <a:cs typeface="Handjet"/>
                <a:sym typeface="Handjet"/>
              </a:rPr>
              <a:t>Model takes in Ticker’s recent price action as input, and predicts closing price for the day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1247784" y="6708079"/>
            <a:ext cx="4083793" cy="30369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807"/>
              </a:lnSpc>
              <a:spcBef>
                <a:spcPct val="0"/>
              </a:spcBef>
            </a:pPr>
            <a:r>
              <a:rPr lang="en-US" sz="3434">
                <a:solidFill>
                  <a:srgbClr val="FFFFFF"/>
                </a:solidFill>
                <a:latin typeface="Handjet"/>
                <a:ea typeface="Handjet"/>
                <a:cs typeface="Handjet"/>
                <a:sym typeface="Handjet"/>
              </a:rPr>
              <a:t>Sentiment analysis is conducted based on the past 7 days, provides a global perspective on an industry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4074179" y="4102358"/>
            <a:ext cx="3855446" cy="2839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671"/>
              </a:lnSpc>
              <a:spcBef>
                <a:spcPct val="0"/>
              </a:spcBef>
            </a:pPr>
            <a:r>
              <a:rPr lang="en-US" sz="4051">
                <a:solidFill>
                  <a:srgbClr val="FFFFFF"/>
                </a:solidFill>
                <a:latin typeface="Handjet"/>
                <a:ea typeface="Handjet"/>
                <a:cs typeface="Handjet"/>
                <a:sym typeface="Handjet"/>
              </a:rPr>
              <a:t> Upon input, backend calls yFinance to pull the Ticker’s recent price action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2811159" y="3080397"/>
            <a:ext cx="11263019" cy="812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82"/>
              </a:lnSpc>
              <a:spcBef>
                <a:spcPct val="0"/>
              </a:spcBef>
            </a:pPr>
            <a:r>
              <a:rPr lang="en-US" b="true" sz="4773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User Flow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9090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05208" y="-318843"/>
            <a:ext cx="19060169" cy="10605843"/>
            <a:chOff x="0" y="0"/>
            <a:chExt cx="25413559" cy="1414112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141124" cy="14141124"/>
            </a:xfrm>
            <a:custGeom>
              <a:avLst/>
              <a:gdLst/>
              <a:ahLst/>
              <a:cxnLst/>
              <a:rect r="r" b="b" t="t" l="l"/>
              <a:pathLst>
                <a:path h="14141124" w="14141124">
                  <a:moveTo>
                    <a:pt x="0" y="0"/>
                  </a:moveTo>
                  <a:lnTo>
                    <a:pt x="14141124" y="0"/>
                  </a:lnTo>
                  <a:lnTo>
                    <a:pt x="14141124" y="14141124"/>
                  </a:lnTo>
                  <a:lnTo>
                    <a:pt x="0" y="141411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0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1272435" y="0"/>
              <a:ext cx="14141124" cy="14141124"/>
            </a:xfrm>
            <a:custGeom>
              <a:avLst/>
              <a:gdLst/>
              <a:ahLst/>
              <a:cxnLst/>
              <a:rect r="r" b="b" t="t" l="l"/>
              <a:pathLst>
                <a:path h="14141124" w="14141124">
                  <a:moveTo>
                    <a:pt x="0" y="0"/>
                  </a:moveTo>
                  <a:lnTo>
                    <a:pt x="14141124" y="0"/>
                  </a:lnTo>
                  <a:lnTo>
                    <a:pt x="14141124" y="14141124"/>
                  </a:lnTo>
                  <a:lnTo>
                    <a:pt x="0" y="141411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0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-514350" y="9883238"/>
            <a:ext cx="21040117" cy="3086100"/>
            <a:chOff x="0" y="0"/>
            <a:chExt cx="554143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541430" cy="812800"/>
            </a:xfrm>
            <a:custGeom>
              <a:avLst/>
              <a:gdLst/>
              <a:ahLst/>
              <a:cxnLst/>
              <a:rect r="r" b="b" t="t" l="l"/>
              <a:pathLst>
                <a:path h="812800" w="5541430">
                  <a:moveTo>
                    <a:pt x="0" y="0"/>
                  </a:moveTo>
                  <a:lnTo>
                    <a:pt x="5541430" y="0"/>
                  </a:lnTo>
                  <a:lnTo>
                    <a:pt x="554143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DAFFF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554143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62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3086001" y="2541669"/>
            <a:ext cx="4535970" cy="1771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715"/>
              </a:lnSpc>
              <a:spcBef>
                <a:spcPct val="0"/>
              </a:spcBef>
            </a:pPr>
            <a:r>
              <a:rPr lang="en-US" sz="3368" strike="noStrike" u="none">
                <a:solidFill>
                  <a:srgbClr val="FFFFFF"/>
                </a:solidFill>
                <a:latin typeface="Handjet"/>
                <a:ea typeface="Handjet"/>
                <a:cs typeface="Handjet"/>
                <a:sym typeface="Handjet"/>
              </a:rPr>
              <a:t>User Input of  Ticker essentially chooses </a:t>
            </a:r>
          </a:p>
          <a:p>
            <a:pPr algn="ctr" marL="0" indent="0" lvl="0">
              <a:lnSpc>
                <a:spcPts val="4715"/>
              </a:lnSpc>
              <a:spcBef>
                <a:spcPct val="0"/>
              </a:spcBef>
            </a:pPr>
            <a:r>
              <a:rPr lang="en-US" sz="3368" strike="noStrike" u="none">
                <a:solidFill>
                  <a:srgbClr val="FFFFFF"/>
                </a:solidFill>
                <a:latin typeface="Handjet"/>
                <a:ea typeface="Handjet"/>
                <a:cs typeface="Handjet"/>
                <a:sym typeface="Handjet"/>
              </a:rPr>
              <a:t>which model to use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6772705" y="4062780"/>
            <a:ext cx="1304036" cy="1080720"/>
          </a:xfrm>
          <a:custGeom>
            <a:avLst/>
            <a:gdLst/>
            <a:ahLst/>
            <a:cxnLst/>
            <a:rect r="r" b="b" t="t" l="l"/>
            <a:pathLst>
              <a:path h="1080720" w="1304036">
                <a:moveTo>
                  <a:pt x="0" y="0"/>
                </a:moveTo>
                <a:lnTo>
                  <a:pt x="1304037" y="0"/>
                </a:lnTo>
                <a:lnTo>
                  <a:pt x="1304037" y="1080720"/>
                </a:lnTo>
                <a:lnTo>
                  <a:pt x="0" y="108072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3212585" y="2370232"/>
            <a:ext cx="4535970" cy="2362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715"/>
              </a:lnSpc>
              <a:spcBef>
                <a:spcPct val="0"/>
              </a:spcBef>
            </a:pPr>
            <a:r>
              <a:rPr lang="en-US" sz="3368" strike="noStrike" u="none">
                <a:solidFill>
                  <a:srgbClr val="FFFFFF"/>
                </a:solidFill>
                <a:latin typeface="Handjet"/>
                <a:ea typeface="Handjet"/>
                <a:cs typeface="Handjet"/>
                <a:sym typeface="Handjet"/>
              </a:rPr>
              <a:t>These form inputs for a Deep Neural Network, which outputs predicted stock closing price of a specific ticker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-3228478">
            <a:off x="2362575" y="5436772"/>
            <a:ext cx="2437164" cy="405179"/>
          </a:xfrm>
          <a:custGeom>
            <a:avLst/>
            <a:gdLst/>
            <a:ahLst/>
            <a:cxnLst/>
            <a:rect r="r" b="b" t="t" l="l"/>
            <a:pathLst>
              <a:path h="405179" w="2437164">
                <a:moveTo>
                  <a:pt x="0" y="0"/>
                </a:moveTo>
                <a:lnTo>
                  <a:pt x="2437164" y="0"/>
                </a:lnTo>
                <a:lnTo>
                  <a:pt x="2437164" y="405179"/>
                </a:lnTo>
                <a:lnTo>
                  <a:pt x="0" y="40517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2700000">
            <a:off x="11695239" y="5534927"/>
            <a:ext cx="2437164" cy="405179"/>
          </a:xfrm>
          <a:custGeom>
            <a:avLst/>
            <a:gdLst/>
            <a:ahLst/>
            <a:cxnLst/>
            <a:rect r="r" b="b" t="t" l="l"/>
            <a:pathLst>
              <a:path h="405179" w="2437164">
                <a:moveTo>
                  <a:pt x="0" y="0"/>
                </a:moveTo>
                <a:lnTo>
                  <a:pt x="2437164" y="0"/>
                </a:lnTo>
                <a:lnTo>
                  <a:pt x="2437164" y="405179"/>
                </a:lnTo>
                <a:lnTo>
                  <a:pt x="0" y="40517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3078886">
            <a:off x="6600335" y="5141670"/>
            <a:ext cx="2306108" cy="383390"/>
          </a:xfrm>
          <a:custGeom>
            <a:avLst/>
            <a:gdLst/>
            <a:ahLst/>
            <a:cxnLst/>
            <a:rect r="r" b="b" t="t" l="l"/>
            <a:pathLst>
              <a:path h="383390" w="2306108">
                <a:moveTo>
                  <a:pt x="0" y="0"/>
                </a:moveTo>
                <a:lnTo>
                  <a:pt x="2306108" y="0"/>
                </a:lnTo>
                <a:lnTo>
                  <a:pt x="2306108" y="383390"/>
                </a:lnTo>
                <a:lnTo>
                  <a:pt x="0" y="38339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3685822" y="739190"/>
            <a:ext cx="1794748" cy="1090309"/>
          </a:xfrm>
          <a:custGeom>
            <a:avLst/>
            <a:gdLst/>
            <a:ahLst/>
            <a:cxnLst/>
            <a:rect r="r" b="b" t="t" l="l"/>
            <a:pathLst>
              <a:path h="1090309" w="1794748">
                <a:moveTo>
                  <a:pt x="0" y="0"/>
                </a:moveTo>
                <a:lnTo>
                  <a:pt x="1794748" y="0"/>
                </a:lnTo>
                <a:lnTo>
                  <a:pt x="1794748" y="1090309"/>
                </a:lnTo>
                <a:lnTo>
                  <a:pt x="0" y="10903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482622" y="4989445"/>
            <a:ext cx="2215472" cy="1752992"/>
          </a:xfrm>
          <a:custGeom>
            <a:avLst/>
            <a:gdLst/>
            <a:ahLst/>
            <a:cxnLst/>
            <a:rect r="r" b="b" t="t" l="l"/>
            <a:pathLst>
              <a:path h="1752992" w="2215472">
                <a:moveTo>
                  <a:pt x="0" y="0"/>
                </a:moveTo>
                <a:lnTo>
                  <a:pt x="2215472" y="0"/>
                </a:lnTo>
                <a:lnTo>
                  <a:pt x="2215472" y="1752992"/>
                </a:lnTo>
                <a:lnTo>
                  <a:pt x="0" y="175299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9802878" y="5883027"/>
            <a:ext cx="1005817" cy="940439"/>
          </a:xfrm>
          <a:custGeom>
            <a:avLst/>
            <a:gdLst/>
            <a:ahLst/>
            <a:cxnLst/>
            <a:rect r="r" b="b" t="t" l="l"/>
            <a:pathLst>
              <a:path h="940439" w="1005817">
                <a:moveTo>
                  <a:pt x="0" y="0"/>
                </a:moveTo>
                <a:lnTo>
                  <a:pt x="1005818" y="0"/>
                </a:lnTo>
                <a:lnTo>
                  <a:pt x="1005818" y="940440"/>
                </a:lnTo>
                <a:lnTo>
                  <a:pt x="0" y="94044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6782390" y="3030533"/>
            <a:ext cx="3523397" cy="1127487"/>
          </a:xfrm>
          <a:custGeom>
            <a:avLst/>
            <a:gdLst/>
            <a:ahLst/>
            <a:cxnLst/>
            <a:rect r="r" b="b" t="t" l="l"/>
            <a:pathLst>
              <a:path h="1127487" w="3523397">
                <a:moveTo>
                  <a:pt x="0" y="0"/>
                </a:moveTo>
                <a:lnTo>
                  <a:pt x="3523397" y="0"/>
                </a:lnTo>
                <a:lnTo>
                  <a:pt x="3523397" y="1127487"/>
                </a:lnTo>
                <a:lnTo>
                  <a:pt x="0" y="1127487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690287" y="6656712"/>
            <a:ext cx="4535970" cy="2362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715"/>
              </a:lnSpc>
              <a:spcBef>
                <a:spcPct val="0"/>
              </a:spcBef>
            </a:pPr>
            <a:r>
              <a:rPr lang="en-US" sz="3368" strike="noStrike" u="none">
                <a:solidFill>
                  <a:srgbClr val="FFFFFF"/>
                </a:solidFill>
                <a:latin typeface="Handjet"/>
                <a:ea typeface="Handjet"/>
                <a:cs typeface="Handjet"/>
                <a:sym typeface="Handjet"/>
              </a:rPr>
              <a:t>Multiple single variable LSTM models trained on past 3 year data of an </a:t>
            </a:r>
          </a:p>
          <a:p>
            <a:pPr algn="ctr" marL="0" indent="0" lvl="0">
              <a:lnSpc>
                <a:spcPts val="4715"/>
              </a:lnSpc>
              <a:spcBef>
                <a:spcPct val="0"/>
              </a:spcBef>
            </a:pPr>
            <a:r>
              <a:rPr lang="en-US" sz="3368" strike="noStrike" u="none">
                <a:solidFill>
                  <a:srgbClr val="FFFFFF"/>
                </a:solidFill>
                <a:latin typeface="Handjet"/>
                <a:ea typeface="Handjet"/>
                <a:cs typeface="Handjet"/>
                <a:sym typeface="Handjet"/>
              </a:rPr>
              <a:t>individual ticker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8037802" y="6830173"/>
            <a:ext cx="4535970" cy="2362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715"/>
              </a:lnSpc>
              <a:spcBef>
                <a:spcPct val="0"/>
              </a:spcBef>
            </a:pPr>
            <a:r>
              <a:rPr lang="en-US" sz="3368" strike="noStrike" u="none">
                <a:solidFill>
                  <a:srgbClr val="FFFFFF"/>
                </a:solidFill>
                <a:latin typeface="Handjet"/>
                <a:ea typeface="Handjet"/>
                <a:cs typeface="Handjet"/>
                <a:sym typeface="Handjet"/>
              </a:rPr>
              <a:t>Combine this with sentiment analysis model which analyzes the past week’s news of how the industry is being valued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4872168" y="262992"/>
            <a:ext cx="8543665" cy="15665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Model Pipeline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9090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86085" y="-159421"/>
            <a:ext cx="19060169" cy="10605843"/>
            <a:chOff x="0" y="0"/>
            <a:chExt cx="25413559" cy="1414112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141124" cy="14141124"/>
            </a:xfrm>
            <a:custGeom>
              <a:avLst/>
              <a:gdLst/>
              <a:ahLst/>
              <a:cxnLst/>
              <a:rect r="r" b="b" t="t" l="l"/>
              <a:pathLst>
                <a:path h="14141124" w="14141124">
                  <a:moveTo>
                    <a:pt x="0" y="0"/>
                  </a:moveTo>
                  <a:lnTo>
                    <a:pt x="14141124" y="0"/>
                  </a:lnTo>
                  <a:lnTo>
                    <a:pt x="14141124" y="14141124"/>
                  </a:lnTo>
                  <a:lnTo>
                    <a:pt x="0" y="141411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0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1272435" y="0"/>
              <a:ext cx="14141124" cy="14141124"/>
            </a:xfrm>
            <a:custGeom>
              <a:avLst/>
              <a:gdLst/>
              <a:ahLst/>
              <a:cxnLst/>
              <a:rect r="r" b="b" t="t" l="l"/>
              <a:pathLst>
                <a:path h="14141124" w="14141124">
                  <a:moveTo>
                    <a:pt x="0" y="0"/>
                  </a:moveTo>
                  <a:lnTo>
                    <a:pt x="14141124" y="0"/>
                  </a:lnTo>
                  <a:lnTo>
                    <a:pt x="14141124" y="14141124"/>
                  </a:lnTo>
                  <a:lnTo>
                    <a:pt x="0" y="141411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0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572586" y="3207704"/>
            <a:ext cx="14612281" cy="6050596"/>
            <a:chOff x="0" y="0"/>
            <a:chExt cx="4660601" cy="192984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660601" cy="1929843"/>
            </a:xfrm>
            <a:custGeom>
              <a:avLst/>
              <a:gdLst/>
              <a:ahLst/>
              <a:cxnLst/>
              <a:rect r="r" b="b" t="t" l="l"/>
              <a:pathLst>
                <a:path h="1929843" w="4660601">
                  <a:moveTo>
                    <a:pt x="27021" y="0"/>
                  </a:moveTo>
                  <a:lnTo>
                    <a:pt x="4633580" y="0"/>
                  </a:lnTo>
                  <a:cubicBezTo>
                    <a:pt x="4640746" y="0"/>
                    <a:pt x="4647619" y="2847"/>
                    <a:pt x="4652687" y="7914"/>
                  </a:cubicBezTo>
                  <a:cubicBezTo>
                    <a:pt x="4657754" y="12982"/>
                    <a:pt x="4660601" y="19855"/>
                    <a:pt x="4660601" y="27021"/>
                  </a:cubicBezTo>
                  <a:lnTo>
                    <a:pt x="4660601" y="1902822"/>
                  </a:lnTo>
                  <a:cubicBezTo>
                    <a:pt x="4660601" y="1909988"/>
                    <a:pt x="4657754" y="1916861"/>
                    <a:pt x="4652687" y="1921929"/>
                  </a:cubicBezTo>
                  <a:cubicBezTo>
                    <a:pt x="4647619" y="1926996"/>
                    <a:pt x="4640746" y="1929843"/>
                    <a:pt x="4633580" y="1929843"/>
                  </a:cubicBezTo>
                  <a:lnTo>
                    <a:pt x="27021" y="1929843"/>
                  </a:lnTo>
                  <a:cubicBezTo>
                    <a:pt x="19855" y="1929843"/>
                    <a:pt x="12982" y="1926996"/>
                    <a:pt x="7914" y="1921929"/>
                  </a:cubicBezTo>
                  <a:cubicBezTo>
                    <a:pt x="2847" y="1916861"/>
                    <a:pt x="0" y="1909988"/>
                    <a:pt x="0" y="1902822"/>
                  </a:cubicBezTo>
                  <a:lnTo>
                    <a:pt x="0" y="27021"/>
                  </a:lnTo>
                  <a:cubicBezTo>
                    <a:pt x="0" y="19855"/>
                    <a:pt x="2847" y="12982"/>
                    <a:pt x="7914" y="7914"/>
                  </a:cubicBezTo>
                  <a:cubicBezTo>
                    <a:pt x="12982" y="2847"/>
                    <a:pt x="19855" y="0"/>
                    <a:pt x="2702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4660601" cy="19774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6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-514350" y="9883238"/>
            <a:ext cx="21040117" cy="3086100"/>
            <a:chOff x="0" y="0"/>
            <a:chExt cx="554143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541430" cy="812800"/>
            </a:xfrm>
            <a:custGeom>
              <a:avLst/>
              <a:gdLst/>
              <a:ahLst/>
              <a:cxnLst/>
              <a:rect r="r" b="b" t="t" l="l"/>
              <a:pathLst>
                <a:path h="812800" w="5541430">
                  <a:moveTo>
                    <a:pt x="0" y="0"/>
                  </a:moveTo>
                  <a:lnTo>
                    <a:pt x="5541430" y="0"/>
                  </a:lnTo>
                  <a:lnTo>
                    <a:pt x="554143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DAFFFB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554143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62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4141213" y="190100"/>
            <a:ext cx="8352437" cy="11817654"/>
          </a:xfrm>
          <a:custGeom>
            <a:avLst/>
            <a:gdLst/>
            <a:ahLst/>
            <a:cxnLst/>
            <a:rect r="r" b="b" t="t" l="l"/>
            <a:pathLst>
              <a:path h="11817654" w="8352437">
                <a:moveTo>
                  <a:pt x="0" y="0"/>
                </a:moveTo>
                <a:lnTo>
                  <a:pt x="8352437" y="0"/>
                </a:lnTo>
                <a:lnTo>
                  <a:pt x="8352437" y="11817654"/>
                </a:lnTo>
                <a:lnTo>
                  <a:pt x="0" y="1181765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988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8026390" y="6843022"/>
            <a:ext cx="5929759" cy="2320028"/>
          </a:xfrm>
          <a:custGeom>
            <a:avLst/>
            <a:gdLst/>
            <a:ahLst/>
            <a:cxnLst/>
            <a:rect r="r" b="b" t="t" l="l"/>
            <a:pathLst>
              <a:path h="2320028" w="5929759">
                <a:moveTo>
                  <a:pt x="0" y="0"/>
                </a:moveTo>
                <a:lnTo>
                  <a:pt x="5929759" y="0"/>
                </a:lnTo>
                <a:lnTo>
                  <a:pt x="5929759" y="2320028"/>
                </a:lnTo>
                <a:lnTo>
                  <a:pt x="0" y="232002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-36087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10727637">
            <a:off x="13051459" y="9432836"/>
            <a:ext cx="1085789" cy="388170"/>
          </a:xfrm>
          <a:custGeom>
            <a:avLst/>
            <a:gdLst/>
            <a:ahLst/>
            <a:cxnLst/>
            <a:rect r="r" b="b" t="t" l="l"/>
            <a:pathLst>
              <a:path h="388170" w="1085789">
                <a:moveTo>
                  <a:pt x="0" y="0"/>
                </a:moveTo>
                <a:lnTo>
                  <a:pt x="1085789" y="0"/>
                </a:lnTo>
                <a:lnTo>
                  <a:pt x="1085789" y="388169"/>
                </a:lnTo>
                <a:lnTo>
                  <a:pt x="0" y="38816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824495" y="817426"/>
            <a:ext cx="12336497" cy="22089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30"/>
              </a:lnSpc>
            </a:pPr>
            <a:r>
              <a:rPr lang="en-US" sz="8184" spc="-286" b="true">
                <a:solidFill>
                  <a:srgbClr val="DAFFFB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Minimizing Risk with Random Forest Classifier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647667" y="3612747"/>
            <a:ext cx="4588734" cy="7249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4"/>
              </a:lnSpc>
            </a:pPr>
            <a:r>
              <a:rPr lang="en-US" sz="2095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Feature Engineering and Stock Analysis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682503" y="3612747"/>
            <a:ext cx="3258992" cy="7249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4"/>
              </a:lnSpc>
            </a:pPr>
            <a:r>
              <a:rPr lang="en-US" sz="2095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Important Technical Indicators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27589" y="5508043"/>
            <a:ext cx="4307569" cy="7249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4"/>
              </a:lnSpc>
            </a:pPr>
            <a:r>
              <a:rPr lang="en-US" sz="2095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Model Implementation (Random Classifier Model) 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824495" y="6589905"/>
            <a:ext cx="6561192" cy="20235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12157" indent="-206078" lvl="1">
              <a:lnSpc>
                <a:spcPts val="2672"/>
              </a:lnSpc>
              <a:buFont typeface="Arial"/>
              <a:buChar char="•"/>
            </a:pPr>
            <a:r>
              <a:rPr lang="en-US" b="true" sz="190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Preprocessing: Clean &amp; transform data.</a:t>
            </a:r>
          </a:p>
          <a:p>
            <a:pPr algn="l" marL="412157" indent="-206078" lvl="1">
              <a:lnSpc>
                <a:spcPts val="2672"/>
              </a:lnSpc>
              <a:buFont typeface="Arial"/>
              <a:buChar char="•"/>
            </a:pPr>
            <a:r>
              <a:rPr lang="en-US" b="true" sz="190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Feature Engineering: Add technical indicators.</a:t>
            </a:r>
          </a:p>
          <a:p>
            <a:pPr algn="l" marL="412157" indent="-206078" lvl="1">
              <a:lnSpc>
                <a:spcPts val="2672"/>
              </a:lnSpc>
              <a:buFont typeface="Arial"/>
              <a:buChar char="•"/>
            </a:pPr>
            <a:r>
              <a:rPr lang="en-US" b="true" sz="190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Training: 80/20 split, model learns to predict Bullish (1)  or Bearish (0)  trends.</a:t>
            </a:r>
          </a:p>
          <a:p>
            <a:pPr algn="l" marL="412157" indent="-206078" lvl="1">
              <a:lnSpc>
                <a:spcPts val="2672"/>
              </a:lnSpc>
              <a:buFont typeface="Arial"/>
              <a:buChar char="•"/>
            </a:pPr>
            <a:r>
              <a:rPr lang="en-US" b="true" sz="190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Evaluation: Accuracy improvement through tuning.</a:t>
            </a:r>
          </a:p>
          <a:p>
            <a:pPr algn="l">
              <a:lnSpc>
                <a:spcPts val="2672"/>
              </a:lnSpc>
            </a:pPr>
          </a:p>
        </p:txBody>
      </p:sp>
      <p:sp>
        <p:nvSpPr>
          <p:cNvPr name="TextBox 19" id="19"/>
          <p:cNvSpPr txBox="true"/>
          <p:nvPr/>
        </p:nvSpPr>
        <p:spPr>
          <a:xfrm rot="0">
            <a:off x="1227589" y="4423431"/>
            <a:ext cx="5105558" cy="934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382143" indent="-191072" lvl="1">
              <a:lnSpc>
                <a:spcPts val="2478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177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Ext</a:t>
            </a:r>
            <a:r>
              <a:rPr lang="en-US" b="true" sz="177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racts meaningful insights from raw stock data using technical indicators.</a:t>
            </a:r>
          </a:p>
          <a:p>
            <a:pPr algn="ctr">
              <a:lnSpc>
                <a:spcPts val="2622"/>
              </a:lnSpc>
              <a:spcBef>
                <a:spcPct val="0"/>
              </a:spcBef>
            </a:pPr>
          </a:p>
        </p:txBody>
      </p:sp>
      <p:sp>
        <p:nvSpPr>
          <p:cNvPr name="TextBox 20" id="20"/>
          <p:cNvSpPr txBox="true"/>
          <p:nvPr/>
        </p:nvSpPr>
        <p:spPr>
          <a:xfrm rot="0">
            <a:off x="7749521" y="4475743"/>
            <a:ext cx="8096508" cy="2612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82860" indent="-191430" lvl="1">
              <a:lnSpc>
                <a:spcPts val="2482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1773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</a:t>
            </a:r>
            <a:r>
              <a:rPr lang="en-US" b="true" sz="1773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oving Averages: 10-day &amp; 50-day trends.</a:t>
            </a:r>
          </a:p>
          <a:p>
            <a:pPr algn="l" marL="382860" indent="-191430" lvl="1">
              <a:lnSpc>
                <a:spcPts val="2482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1773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Volatility: 10-day rolling standard deviation.</a:t>
            </a:r>
          </a:p>
          <a:p>
            <a:pPr algn="l" marL="382860" indent="-191430" lvl="1">
              <a:lnSpc>
                <a:spcPts val="2482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1773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Momentum: 10-day price change.</a:t>
            </a:r>
          </a:p>
          <a:p>
            <a:pPr algn="l" marL="382860" indent="-191430" lvl="1">
              <a:lnSpc>
                <a:spcPts val="2482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1773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RSI: Measures overbought (&gt;70) and oversold (&lt;30) conditions.</a:t>
            </a:r>
          </a:p>
          <a:p>
            <a:pPr algn="l" marL="382860" indent="-191430" lvl="1">
              <a:lnSpc>
                <a:spcPts val="2482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1773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MACD: Identifies momentum shifts using exponential moving averages.</a:t>
            </a:r>
          </a:p>
          <a:p>
            <a:pPr algn="l" marL="382860" indent="-191430" lvl="1">
              <a:lnSpc>
                <a:spcPts val="2482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1773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Trading Volume: Confirms market activity.</a:t>
            </a:r>
          </a:p>
          <a:p>
            <a:pPr algn="ctr">
              <a:lnSpc>
                <a:spcPts val="3462"/>
              </a:lnSpc>
              <a:spcBef>
                <a:spcPct val="0"/>
              </a:spcBef>
            </a:pPr>
          </a:p>
        </p:txBody>
      </p:sp>
      <p:sp>
        <p:nvSpPr>
          <p:cNvPr name="TextBox 21" id="21"/>
          <p:cNvSpPr txBox="true"/>
          <p:nvPr/>
        </p:nvSpPr>
        <p:spPr>
          <a:xfrm rot="0">
            <a:off x="11797774" y="9401175"/>
            <a:ext cx="5929759" cy="4133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62"/>
              </a:lnSpc>
              <a:spcBef>
                <a:spcPct val="0"/>
              </a:spcBef>
            </a:pPr>
            <a:r>
              <a:rPr lang="en-US" b="true" sz="2473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Results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9090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14350" y="-159421"/>
            <a:ext cx="19060169" cy="10605843"/>
            <a:chOff x="0" y="0"/>
            <a:chExt cx="25413559" cy="1414112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141124" cy="14141124"/>
            </a:xfrm>
            <a:custGeom>
              <a:avLst/>
              <a:gdLst/>
              <a:ahLst/>
              <a:cxnLst/>
              <a:rect r="r" b="b" t="t" l="l"/>
              <a:pathLst>
                <a:path h="14141124" w="14141124">
                  <a:moveTo>
                    <a:pt x="0" y="0"/>
                  </a:moveTo>
                  <a:lnTo>
                    <a:pt x="14141124" y="0"/>
                  </a:lnTo>
                  <a:lnTo>
                    <a:pt x="14141124" y="14141124"/>
                  </a:lnTo>
                  <a:lnTo>
                    <a:pt x="0" y="141411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0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1272435" y="0"/>
              <a:ext cx="14141124" cy="14141124"/>
            </a:xfrm>
            <a:custGeom>
              <a:avLst/>
              <a:gdLst/>
              <a:ahLst/>
              <a:cxnLst/>
              <a:rect r="r" b="b" t="t" l="l"/>
              <a:pathLst>
                <a:path h="14141124" w="14141124">
                  <a:moveTo>
                    <a:pt x="0" y="0"/>
                  </a:moveTo>
                  <a:lnTo>
                    <a:pt x="14141124" y="0"/>
                  </a:lnTo>
                  <a:lnTo>
                    <a:pt x="14141124" y="14141124"/>
                  </a:lnTo>
                  <a:lnTo>
                    <a:pt x="0" y="141411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0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759668" y="1323946"/>
            <a:ext cx="7443446" cy="43458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30"/>
              </a:lnSpc>
            </a:pPr>
            <a:r>
              <a:rPr lang="en-US" sz="8184" spc="-286" b="true">
                <a:solidFill>
                  <a:srgbClr val="DAFFFB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Addressing Overfitting of “Domain Expert” Models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203114" y="660991"/>
            <a:ext cx="3912998" cy="1047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6"/>
              </a:lnSpc>
            </a:pPr>
            <a:r>
              <a:rPr lang="en-US" sz="3004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We prioritized Technical Indicators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203114" y="3002924"/>
            <a:ext cx="3912998" cy="15810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6"/>
              </a:lnSpc>
            </a:pPr>
            <a:r>
              <a:rPr lang="en-US" sz="3004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Implemented Feature Normalization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331380" y="6087016"/>
            <a:ext cx="2786410" cy="264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6"/>
              </a:lnSpc>
            </a:pPr>
            <a:r>
              <a:rPr lang="en-US" sz="3004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Simple Architecture combined with an Ensemble Format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800208" y="660991"/>
            <a:ext cx="4137780" cy="1047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6"/>
              </a:lnSpc>
            </a:pPr>
            <a:r>
              <a:rPr lang="en-US" sz="3004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The Fundamentals of Price Prediction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800208" y="3002924"/>
            <a:ext cx="4137780" cy="15810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6"/>
              </a:lnSpc>
            </a:pPr>
            <a:r>
              <a:rPr lang="en-US" sz="3004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Prevent one factor from dominating others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800208" y="6087016"/>
            <a:ext cx="4137780" cy="264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6"/>
              </a:lnSpc>
            </a:pPr>
            <a:r>
              <a:rPr lang="en-US" sz="3004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The simplicity prevents overfitting, while ensemble models still provide nuance in predictions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-514350" y="9883238"/>
            <a:ext cx="21040117" cy="3086100"/>
            <a:chOff x="0" y="0"/>
            <a:chExt cx="554143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5541430" cy="812800"/>
            </a:xfrm>
            <a:custGeom>
              <a:avLst/>
              <a:gdLst/>
              <a:ahLst/>
              <a:cxnLst/>
              <a:rect r="r" b="b" t="t" l="l"/>
              <a:pathLst>
                <a:path h="812800" w="5541430">
                  <a:moveTo>
                    <a:pt x="0" y="0"/>
                  </a:moveTo>
                  <a:lnTo>
                    <a:pt x="5541430" y="0"/>
                  </a:lnTo>
                  <a:lnTo>
                    <a:pt x="554143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DAFFFB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554143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62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907862" y="6564319"/>
            <a:ext cx="4915545" cy="6225493"/>
          </a:xfrm>
          <a:custGeom>
            <a:avLst/>
            <a:gdLst/>
            <a:ahLst/>
            <a:cxnLst/>
            <a:rect r="r" b="b" t="t" l="l"/>
            <a:pathLst>
              <a:path h="6225493" w="4915545">
                <a:moveTo>
                  <a:pt x="0" y="0"/>
                </a:moveTo>
                <a:lnTo>
                  <a:pt x="4915545" y="0"/>
                </a:lnTo>
                <a:lnTo>
                  <a:pt x="4915545" y="6225493"/>
                </a:lnTo>
                <a:lnTo>
                  <a:pt x="0" y="622549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9090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86085" y="-159421"/>
            <a:ext cx="19060169" cy="10605843"/>
            <a:chOff x="0" y="0"/>
            <a:chExt cx="25413559" cy="1414112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141124" cy="14141124"/>
            </a:xfrm>
            <a:custGeom>
              <a:avLst/>
              <a:gdLst/>
              <a:ahLst/>
              <a:cxnLst/>
              <a:rect r="r" b="b" t="t" l="l"/>
              <a:pathLst>
                <a:path h="14141124" w="14141124">
                  <a:moveTo>
                    <a:pt x="0" y="0"/>
                  </a:moveTo>
                  <a:lnTo>
                    <a:pt x="14141124" y="0"/>
                  </a:lnTo>
                  <a:lnTo>
                    <a:pt x="14141124" y="14141124"/>
                  </a:lnTo>
                  <a:lnTo>
                    <a:pt x="0" y="141411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0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1272435" y="0"/>
              <a:ext cx="14141124" cy="14141124"/>
            </a:xfrm>
            <a:custGeom>
              <a:avLst/>
              <a:gdLst/>
              <a:ahLst/>
              <a:cxnLst/>
              <a:rect r="r" b="b" t="t" l="l"/>
              <a:pathLst>
                <a:path h="14141124" w="14141124">
                  <a:moveTo>
                    <a:pt x="0" y="0"/>
                  </a:moveTo>
                  <a:lnTo>
                    <a:pt x="14141124" y="0"/>
                  </a:lnTo>
                  <a:lnTo>
                    <a:pt x="14141124" y="14141124"/>
                  </a:lnTo>
                  <a:lnTo>
                    <a:pt x="0" y="141411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0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028700" y="3115958"/>
            <a:ext cx="7050971" cy="2720688"/>
            <a:chOff x="0" y="0"/>
            <a:chExt cx="2248914" cy="86776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248914" cy="867766"/>
            </a:xfrm>
            <a:custGeom>
              <a:avLst/>
              <a:gdLst/>
              <a:ahLst/>
              <a:cxnLst/>
              <a:rect r="r" b="b" t="t" l="l"/>
              <a:pathLst>
                <a:path h="867766" w="2248914">
                  <a:moveTo>
                    <a:pt x="55998" y="0"/>
                  </a:moveTo>
                  <a:lnTo>
                    <a:pt x="2192916" y="0"/>
                  </a:lnTo>
                  <a:cubicBezTo>
                    <a:pt x="2223843" y="0"/>
                    <a:pt x="2248914" y="25071"/>
                    <a:pt x="2248914" y="55998"/>
                  </a:cubicBezTo>
                  <a:lnTo>
                    <a:pt x="2248914" y="811768"/>
                  </a:lnTo>
                  <a:cubicBezTo>
                    <a:pt x="2248914" y="842695"/>
                    <a:pt x="2223843" y="867766"/>
                    <a:pt x="2192916" y="867766"/>
                  </a:cubicBezTo>
                  <a:lnTo>
                    <a:pt x="55998" y="867766"/>
                  </a:lnTo>
                  <a:cubicBezTo>
                    <a:pt x="25071" y="867766"/>
                    <a:pt x="0" y="842695"/>
                    <a:pt x="0" y="811768"/>
                  </a:cubicBezTo>
                  <a:lnTo>
                    <a:pt x="0" y="55998"/>
                  </a:lnTo>
                  <a:cubicBezTo>
                    <a:pt x="0" y="25071"/>
                    <a:pt x="25071" y="0"/>
                    <a:pt x="5599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2248914" cy="9153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6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9658101" y="3115958"/>
            <a:ext cx="7050971" cy="2720688"/>
            <a:chOff x="0" y="0"/>
            <a:chExt cx="2248914" cy="86776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248914" cy="867766"/>
            </a:xfrm>
            <a:custGeom>
              <a:avLst/>
              <a:gdLst/>
              <a:ahLst/>
              <a:cxnLst/>
              <a:rect r="r" b="b" t="t" l="l"/>
              <a:pathLst>
                <a:path h="867766" w="2248914">
                  <a:moveTo>
                    <a:pt x="55998" y="0"/>
                  </a:moveTo>
                  <a:lnTo>
                    <a:pt x="2192916" y="0"/>
                  </a:lnTo>
                  <a:cubicBezTo>
                    <a:pt x="2223843" y="0"/>
                    <a:pt x="2248914" y="25071"/>
                    <a:pt x="2248914" y="55998"/>
                  </a:cubicBezTo>
                  <a:lnTo>
                    <a:pt x="2248914" y="811768"/>
                  </a:lnTo>
                  <a:cubicBezTo>
                    <a:pt x="2248914" y="842695"/>
                    <a:pt x="2223843" y="867766"/>
                    <a:pt x="2192916" y="867766"/>
                  </a:cubicBezTo>
                  <a:lnTo>
                    <a:pt x="55998" y="867766"/>
                  </a:lnTo>
                  <a:cubicBezTo>
                    <a:pt x="25071" y="867766"/>
                    <a:pt x="0" y="842695"/>
                    <a:pt x="0" y="811768"/>
                  </a:cubicBezTo>
                  <a:lnTo>
                    <a:pt x="0" y="55998"/>
                  </a:lnTo>
                  <a:cubicBezTo>
                    <a:pt x="0" y="25071"/>
                    <a:pt x="25071" y="0"/>
                    <a:pt x="5599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2248914" cy="9153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69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028700" y="1109083"/>
            <a:ext cx="13085363" cy="13822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133"/>
              </a:lnSpc>
            </a:pPr>
            <a:r>
              <a:rPr lang="en-US" sz="9927" spc="-347" b="true">
                <a:solidFill>
                  <a:srgbClr val="DAFFFB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Deep Neural Network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499940" y="3461573"/>
            <a:ext cx="5806419" cy="3940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96"/>
              </a:lnSpc>
            </a:pPr>
            <a:r>
              <a:rPr lang="en-US" sz="2354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The Endpoint of the Ensemble System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72584" y="3461573"/>
            <a:ext cx="3841478" cy="3940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96"/>
              </a:lnSpc>
            </a:pPr>
            <a:r>
              <a:rPr lang="en-US" sz="2354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What is Deep Learning?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499940" y="4110621"/>
            <a:ext cx="6306820" cy="12254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96"/>
              </a:lnSpc>
            </a:pPr>
            <a:r>
              <a:rPr lang="en-US" sz="2354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With all the different models contributing, </a:t>
            </a:r>
          </a:p>
          <a:p>
            <a:pPr algn="l">
              <a:lnSpc>
                <a:spcPts val="3296"/>
              </a:lnSpc>
            </a:pPr>
            <a:r>
              <a:rPr lang="en-US" sz="2354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the DNN aggregates all their results to provide one final input.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272584" y="4110621"/>
            <a:ext cx="6306820" cy="16411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96"/>
              </a:lnSpc>
            </a:pPr>
            <a:r>
              <a:rPr lang="en-US" sz="2354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 subset of machine learning using neural networks with many layers, capable of learning representations of data with activation functions.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15245406" y="1147466"/>
            <a:ext cx="1463667" cy="1463667"/>
          </a:xfrm>
          <a:custGeom>
            <a:avLst/>
            <a:gdLst/>
            <a:ahLst/>
            <a:cxnLst/>
            <a:rect r="r" b="b" t="t" l="l"/>
            <a:pathLst>
              <a:path h="1463667" w="1463667">
                <a:moveTo>
                  <a:pt x="0" y="0"/>
                </a:moveTo>
                <a:lnTo>
                  <a:pt x="1463667" y="0"/>
                </a:lnTo>
                <a:lnTo>
                  <a:pt x="1463667" y="1463667"/>
                </a:lnTo>
                <a:lnTo>
                  <a:pt x="0" y="146366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7" id="17"/>
          <p:cNvGrpSpPr/>
          <p:nvPr/>
        </p:nvGrpSpPr>
        <p:grpSpPr>
          <a:xfrm rot="0">
            <a:off x="-514350" y="9883238"/>
            <a:ext cx="21040117" cy="3086100"/>
            <a:chOff x="0" y="0"/>
            <a:chExt cx="554143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5541430" cy="812800"/>
            </a:xfrm>
            <a:custGeom>
              <a:avLst/>
              <a:gdLst/>
              <a:ahLst/>
              <a:cxnLst/>
              <a:rect r="r" b="b" t="t" l="l"/>
              <a:pathLst>
                <a:path h="812800" w="5541430">
                  <a:moveTo>
                    <a:pt x="0" y="0"/>
                  </a:moveTo>
                  <a:lnTo>
                    <a:pt x="5541430" y="0"/>
                  </a:lnTo>
                  <a:lnTo>
                    <a:pt x="554143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DAFFFB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554143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62"/>
                </a:lnSpc>
              </a:pPr>
            </a:p>
          </p:txBody>
        </p:sp>
      </p:grpSp>
      <p:sp>
        <p:nvSpPr>
          <p:cNvPr name="Freeform 20" id="20"/>
          <p:cNvSpPr/>
          <p:nvPr/>
        </p:nvSpPr>
        <p:spPr>
          <a:xfrm flipH="false" flipV="false" rot="0">
            <a:off x="1028700" y="5836646"/>
            <a:ext cx="5932170" cy="8229600"/>
          </a:xfrm>
          <a:custGeom>
            <a:avLst/>
            <a:gdLst/>
            <a:ahLst/>
            <a:cxnLst/>
            <a:rect r="r" b="b" t="t" l="l"/>
            <a:pathLst>
              <a:path h="8229600" w="5932170">
                <a:moveTo>
                  <a:pt x="0" y="0"/>
                </a:moveTo>
                <a:lnTo>
                  <a:pt x="5932170" y="0"/>
                </a:lnTo>
                <a:lnTo>
                  <a:pt x="593217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8833088" y="5836646"/>
            <a:ext cx="8426212" cy="8229600"/>
          </a:xfrm>
          <a:custGeom>
            <a:avLst/>
            <a:gdLst/>
            <a:ahLst/>
            <a:cxnLst/>
            <a:rect r="r" b="b" t="t" l="l"/>
            <a:pathLst>
              <a:path h="8229600" w="8426212">
                <a:moveTo>
                  <a:pt x="0" y="0"/>
                </a:moveTo>
                <a:lnTo>
                  <a:pt x="8426212" y="0"/>
                </a:lnTo>
                <a:lnTo>
                  <a:pt x="842621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9090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86085" y="-159421"/>
            <a:ext cx="19060169" cy="10605843"/>
            <a:chOff x="0" y="0"/>
            <a:chExt cx="25413559" cy="1414112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141124" cy="14141124"/>
            </a:xfrm>
            <a:custGeom>
              <a:avLst/>
              <a:gdLst/>
              <a:ahLst/>
              <a:cxnLst/>
              <a:rect r="r" b="b" t="t" l="l"/>
              <a:pathLst>
                <a:path h="14141124" w="14141124">
                  <a:moveTo>
                    <a:pt x="0" y="0"/>
                  </a:moveTo>
                  <a:lnTo>
                    <a:pt x="14141124" y="0"/>
                  </a:lnTo>
                  <a:lnTo>
                    <a:pt x="14141124" y="14141124"/>
                  </a:lnTo>
                  <a:lnTo>
                    <a:pt x="0" y="141411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0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1272435" y="0"/>
              <a:ext cx="14141124" cy="14141124"/>
            </a:xfrm>
            <a:custGeom>
              <a:avLst/>
              <a:gdLst/>
              <a:ahLst/>
              <a:cxnLst/>
              <a:rect r="r" b="b" t="t" l="l"/>
              <a:pathLst>
                <a:path h="14141124" w="14141124">
                  <a:moveTo>
                    <a:pt x="0" y="0"/>
                  </a:moveTo>
                  <a:lnTo>
                    <a:pt x="14141124" y="0"/>
                  </a:lnTo>
                  <a:lnTo>
                    <a:pt x="14141124" y="14141124"/>
                  </a:lnTo>
                  <a:lnTo>
                    <a:pt x="0" y="141411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0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-514350" y="9883238"/>
            <a:ext cx="21040117" cy="3086100"/>
            <a:chOff x="0" y="0"/>
            <a:chExt cx="554143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541430" cy="812800"/>
            </a:xfrm>
            <a:custGeom>
              <a:avLst/>
              <a:gdLst/>
              <a:ahLst/>
              <a:cxnLst/>
              <a:rect r="r" b="b" t="t" l="l"/>
              <a:pathLst>
                <a:path h="812800" w="5541430">
                  <a:moveTo>
                    <a:pt x="0" y="0"/>
                  </a:moveTo>
                  <a:lnTo>
                    <a:pt x="5541430" y="0"/>
                  </a:lnTo>
                  <a:lnTo>
                    <a:pt x="554143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DAFFF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554143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62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0" y="6832664"/>
            <a:ext cx="3146215" cy="5157729"/>
          </a:xfrm>
          <a:custGeom>
            <a:avLst/>
            <a:gdLst/>
            <a:ahLst/>
            <a:cxnLst/>
            <a:rect r="r" b="b" t="t" l="l"/>
            <a:pathLst>
              <a:path h="5157729" w="3146215">
                <a:moveTo>
                  <a:pt x="0" y="0"/>
                </a:moveTo>
                <a:lnTo>
                  <a:pt x="3146215" y="0"/>
                </a:lnTo>
                <a:lnTo>
                  <a:pt x="3146215" y="5157729"/>
                </a:lnTo>
                <a:lnTo>
                  <a:pt x="0" y="515772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6645147" y="-486504"/>
            <a:ext cx="2873347" cy="4277936"/>
          </a:xfrm>
          <a:custGeom>
            <a:avLst/>
            <a:gdLst/>
            <a:ahLst/>
            <a:cxnLst/>
            <a:rect r="r" b="b" t="t" l="l"/>
            <a:pathLst>
              <a:path h="4277936" w="2873347">
                <a:moveTo>
                  <a:pt x="0" y="0"/>
                </a:moveTo>
                <a:lnTo>
                  <a:pt x="2873347" y="0"/>
                </a:lnTo>
                <a:lnTo>
                  <a:pt x="2873347" y="4277937"/>
                </a:lnTo>
                <a:lnTo>
                  <a:pt x="0" y="427793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9837445" y="2271893"/>
            <a:ext cx="1069375" cy="1072055"/>
          </a:xfrm>
          <a:custGeom>
            <a:avLst/>
            <a:gdLst/>
            <a:ahLst/>
            <a:cxnLst/>
            <a:rect r="r" b="b" t="t" l="l"/>
            <a:pathLst>
              <a:path h="1072055" w="1069375">
                <a:moveTo>
                  <a:pt x="0" y="0"/>
                </a:moveTo>
                <a:lnTo>
                  <a:pt x="1069375" y="0"/>
                </a:lnTo>
                <a:lnTo>
                  <a:pt x="1069375" y="1072055"/>
                </a:lnTo>
                <a:lnTo>
                  <a:pt x="0" y="107205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4829807" y="462161"/>
            <a:ext cx="7441078" cy="11075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7269"/>
              </a:lnSpc>
            </a:pPr>
            <a:r>
              <a:rPr lang="en-US" b="true" sz="7902" spc="-276">
                <a:solidFill>
                  <a:srgbClr val="DAFFFB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Data Scraping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905823" y="2539498"/>
            <a:ext cx="5289046" cy="4892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73"/>
              </a:lnSpc>
            </a:pPr>
            <a:r>
              <a:rPr lang="en-US" sz="290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Data Quality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102894" y="3600217"/>
            <a:ext cx="9586091" cy="11299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21"/>
              </a:lnSpc>
            </a:pPr>
            <a:r>
              <a:rPr lang="en-US" sz="322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AI systems heavily rely on quality data for training and decision-making.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049429" y="5310931"/>
            <a:ext cx="10448031" cy="21609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07"/>
              </a:lnSpc>
            </a:pPr>
            <a:r>
              <a:rPr lang="en-US" sz="307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We used crawlers to gather social media data from Financial Subreddits and Telegram Stock Channels, before cleaning and processing the data for training sentiment analysis models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9090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86085" y="-159421"/>
            <a:ext cx="19060169" cy="10605843"/>
            <a:chOff x="0" y="0"/>
            <a:chExt cx="25413559" cy="1414112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141124" cy="14141124"/>
            </a:xfrm>
            <a:custGeom>
              <a:avLst/>
              <a:gdLst/>
              <a:ahLst/>
              <a:cxnLst/>
              <a:rect r="r" b="b" t="t" l="l"/>
              <a:pathLst>
                <a:path h="14141124" w="14141124">
                  <a:moveTo>
                    <a:pt x="0" y="0"/>
                  </a:moveTo>
                  <a:lnTo>
                    <a:pt x="14141124" y="0"/>
                  </a:lnTo>
                  <a:lnTo>
                    <a:pt x="14141124" y="14141124"/>
                  </a:lnTo>
                  <a:lnTo>
                    <a:pt x="0" y="141411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0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1272435" y="0"/>
              <a:ext cx="14141124" cy="14141124"/>
            </a:xfrm>
            <a:custGeom>
              <a:avLst/>
              <a:gdLst/>
              <a:ahLst/>
              <a:cxnLst/>
              <a:rect r="r" b="b" t="t" l="l"/>
              <a:pathLst>
                <a:path h="14141124" w="14141124">
                  <a:moveTo>
                    <a:pt x="0" y="0"/>
                  </a:moveTo>
                  <a:lnTo>
                    <a:pt x="14141124" y="0"/>
                  </a:lnTo>
                  <a:lnTo>
                    <a:pt x="14141124" y="14141124"/>
                  </a:lnTo>
                  <a:lnTo>
                    <a:pt x="0" y="141411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0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-514350" y="9883238"/>
            <a:ext cx="21040117" cy="3086100"/>
            <a:chOff x="0" y="0"/>
            <a:chExt cx="554143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541430" cy="812800"/>
            </a:xfrm>
            <a:custGeom>
              <a:avLst/>
              <a:gdLst/>
              <a:ahLst/>
              <a:cxnLst/>
              <a:rect r="r" b="b" t="t" l="l"/>
              <a:pathLst>
                <a:path h="812800" w="5541430">
                  <a:moveTo>
                    <a:pt x="0" y="0"/>
                  </a:moveTo>
                  <a:lnTo>
                    <a:pt x="5541430" y="0"/>
                  </a:lnTo>
                  <a:lnTo>
                    <a:pt x="554143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DAFFF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554143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62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3875955" y="5885982"/>
            <a:ext cx="3926761" cy="4076222"/>
          </a:xfrm>
          <a:custGeom>
            <a:avLst/>
            <a:gdLst/>
            <a:ahLst/>
            <a:cxnLst/>
            <a:rect r="r" b="b" t="t" l="l"/>
            <a:pathLst>
              <a:path h="4076222" w="3926761">
                <a:moveTo>
                  <a:pt x="0" y="0"/>
                </a:moveTo>
                <a:lnTo>
                  <a:pt x="3926760" y="0"/>
                </a:lnTo>
                <a:lnTo>
                  <a:pt x="3926760" y="4076222"/>
                </a:lnTo>
                <a:lnTo>
                  <a:pt x="0" y="40762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378266" y="2070002"/>
            <a:ext cx="17609136" cy="1232640"/>
          </a:xfrm>
          <a:custGeom>
            <a:avLst/>
            <a:gdLst/>
            <a:ahLst/>
            <a:cxnLst/>
            <a:rect r="r" b="b" t="t" l="l"/>
            <a:pathLst>
              <a:path h="1232640" w="17609136">
                <a:moveTo>
                  <a:pt x="0" y="0"/>
                </a:moveTo>
                <a:lnTo>
                  <a:pt x="17609136" y="0"/>
                </a:lnTo>
                <a:lnTo>
                  <a:pt x="17609136" y="1232640"/>
                </a:lnTo>
                <a:lnTo>
                  <a:pt x="0" y="123264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3027801" y="276225"/>
            <a:ext cx="14959601" cy="14808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9727"/>
              </a:lnSpc>
            </a:pPr>
            <a:r>
              <a:rPr lang="en-US" b="true" sz="10573" spc="-370">
                <a:solidFill>
                  <a:srgbClr val="DAFFFB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Sentiment Analysis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78266" y="6747365"/>
            <a:ext cx="12980307" cy="16532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56"/>
              </a:lnSpc>
            </a:pPr>
            <a:r>
              <a:rPr lang="en-US" sz="4754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Our sentiment analysis model was too large for github - with 340 Million Parameters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13185" y="8844872"/>
            <a:ext cx="12710469" cy="21660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62"/>
              </a:lnSpc>
            </a:pPr>
            <a:r>
              <a:rPr lang="en-US" b="true" sz="2473" u="sng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  <a:hlinkClick r:id="rId6" tooltip="https://huggingface.co/raz-1412/tech-stock-sentiment-analysis/tree/main"/>
              </a:rPr>
              <a:t>https://huggingface.co/raz-1412/tech-stock-sentiment-analysis/tree/main</a:t>
            </a:r>
          </a:p>
          <a:p>
            <a:pPr algn="ctr">
              <a:lnSpc>
                <a:spcPts val="3462"/>
              </a:lnSpc>
            </a:pPr>
          </a:p>
          <a:p>
            <a:pPr algn="ctr">
              <a:lnSpc>
                <a:spcPts val="3462"/>
              </a:lnSpc>
            </a:pPr>
          </a:p>
          <a:p>
            <a:pPr algn="ctr">
              <a:lnSpc>
                <a:spcPts val="3462"/>
              </a:lnSpc>
            </a:pPr>
          </a:p>
          <a:p>
            <a:pPr algn="ctr">
              <a:lnSpc>
                <a:spcPts val="3462"/>
              </a:lnSpc>
              <a:spcBef>
                <a:spcPct val="0"/>
              </a:spcBef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513185" y="3512192"/>
            <a:ext cx="15813552" cy="28254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42"/>
              </a:lnSpc>
              <a:spcBef>
                <a:spcPct val="0"/>
              </a:spcBef>
            </a:pPr>
            <a:r>
              <a:rPr lang="en-US" b="true" sz="5387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We used a RoBERTa model, optimized for Twitter Sentiment, on our Telegram and Reddit datasets.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9090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86085" y="-159421"/>
            <a:ext cx="19060169" cy="10605843"/>
            <a:chOff x="0" y="0"/>
            <a:chExt cx="25413559" cy="1414112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141124" cy="14141124"/>
            </a:xfrm>
            <a:custGeom>
              <a:avLst/>
              <a:gdLst/>
              <a:ahLst/>
              <a:cxnLst/>
              <a:rect r="r" b="b" t="t" l="l"/>
              <a:pathLst>
                <a:path h="14141124" w="14141124">
                  <a:moveTo>
                    <a:pt x="0" y="0"/>
                  </a:moveTo>
                  <a:lnTo>
                    <a:pt x="14141124" y="0"/>
                  </a:lnTo>
                  <a:lnTo>
                    <a:pt x="14141124" y="14141124"/>
                  </a:lnTo>
                  <a:lnTo>
                    <a:pt x="0" y="141411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0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1272435" y="0"/>
              <a:ext cx="14141124" cy="14141124"/>
            </a:xfrm>
            <a:custGeom>
              <a:avLst/>
              <a:gdLst/>
              <a:ahLst/>
              <a:cxnLst/>
              <a:rect r="r" b="b" t="t" l="l"/>
              <a:pathLst>
                <a:path h="14141124" w="14141124">
                  <a:moveTo>
                    <a:pt x="0" y="0"/>
                  </a:moveTo>
                  <a:lnTo>
                    <a:pt x="14141124" y="0"/>
                  </a:lnTo>
                  <a:lnTo>
                    <a:pt x="14141124" y="14141124"/>
                  </a:lnTo>
                  <a:lnTo>
                    <a:pt x="0" y="141411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0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1028700" y="4420795"/>
            <a:ext cx="9860907" cy="22262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662"/>
              </a:lnSpc>
            </a:pPr>
            <a:r>
              <a:rPr lang="en-US" b="true" sz="15937" spc="-557">
                <a:solidFill>
                  <a:srgbClr val="DAFFFB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Thank you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-514350" y="9883238"/>
            <a:ext cx="21040117" cy="3086100"/>
            <a:chOff x="0" y="0"/>
            <a:chExt cx="554143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541430" cy="812800"/>
            </a:xfrm>
            <a:custGeom>
              <a:avLst/>
              <a:gdLst/>
              <a:ahLst/>
              <a:cxnLst/>
              <a:rect r="r" b="b" t="t" l="l"/>
              <a:pathLst>
                <a:path h="812800" w="5541430">
                  <a:moveTo>
                    <a:pt x="0" y="0"/>
                  </a:moveTo>
                  <a:lnTo>
                    <a:pt x="5541430" y="0"/>
                  </a:lnTo>
                  <a:lnTo>
                    <a:pt x="554143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DAFFFB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554143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62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true" flipV="false" rot="0">
            <a:off x="10889607" y="1028700"/>
            <a:ext cx="7755612" cy="9472503"/>
          </a:xfrm>
          <a:custGeom>
            <a:avLst/>
            <a:gdLst/>
            <a:ahLst/>
            <a:cxnLst/>
            <a:rect r="r" b="b" t="t" l="l"/>
            <a:pathLst>
              <a:path h="9472503" w="7755612">
                <a:moveTo>
                  <a:pt x="7755612" y="0"/>
                </a:moveTo>
                <a:lnTo>
                  <a:pt x="0" y="0"/>
                </a:lnTo>
                <a:lnTo>
                  <a:pt x="0" y="9472503"/>
                </a:lnTo>
                <a:lnTo>
                  <a:pt x="7755612" y="9472503"/>
                </a:lnTo>
                <a:lnTo>
                  <a:pt x="7755612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DAGggaSDPgQ</dc:identifier>
  <dcterms:modified xsi:type="dcterms:W3CDTF">2011-08-01T06:04:30Z</dcterms:modified>
  <cp:revision>1</cp:revision>
  <dc:title>What is....</dc:title>
</cp:coreProperties>
</file>